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067" r:id="rId1"/>
  </p:sldMasterIdLst>
  <p:notesMasterIdLst>
    <p:notesMasterId r:id="rId10"/>
  </p:notesMasterIdLst>
  <p:handoutMasterIdLst>
    <p:handoutMasterId r:id="rId11"/>
  </p:handoutMasterIdLst>
  <p:sldIdLst>
    <p:sldId id="1991" r:id="rId2"/>
    <p:sldId id="1990" r:id="rId3"/>
    <p:sldId id="1993" r:id="rId4"/>
    <p:sldId id="1992" r:id="rId5"/>
    <p:sldId id="1994" r:id="rId6"/>
    <p:sldId id="1995" r:id="rId7"/>
    <p:sldId id="1989" r:id="rId8"/>
    <p:sldId id="1996" r:id="rId9"/>
  </p:sldIdLst>
  <p:sldSz cx="9144000" cy="5143500" type="screen16x9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9D"/>
    <a:srgbClr val="CC00CC"/>
    <a:srgbClr val="0000FF"/>
    <a:srgbClr val="FFFFFF"/>
    <a:srgbClr val="0066FF"/>
    <a:srgbClr val="FF9933"/>
    <a:srgbClr val="DB4A41"/>
    <a:srgbClr val="EEB500"/>
    <a:srgbClr val="D6A300"/>
    <a:srgbClr val="E769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7948" autoAdjust="0"/>
  </p:normalViewPr>
  <p:slideViewPr>
    <p:cSldViewPr>
      <p:cViewPr varScale="1">
        <p:scale>
          <a:sx n="158" d="100"/>
          <a:sy n="158" d="100"/>
        </p:scale>
        <p:origin x="678" y="10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680" y="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29FF652-BEF6-4F6C-A39A-27EA294FDFE7}" type="datetimeFigureOut">
              <a:rPr lang="zh-CN" altLang="en-US"/>
              <a:pPr>
                <a:defRPr/>
              </a:pPr>
              <a:t>2023/5/12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C28EA78-3901-45BE-A06C-2DEDA86909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97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2FDBA28-B60F-4313-955A-E74CD8C5F0DE}" type="datetimeFigureOut">
              <a:rPr lang="zh-CN" altLang="en-US"/>
              <a:pPr>
                <a:defRPr/>
              </a:pPr>
              <a:t>2023/5/12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16705"/>
            <a:ext cx="5438775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4E6DC38-1315-47C6-99C5-D9FBF8A378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89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08513-1F04-4D29-B8E4-153D505E9E88}" type="slidenum">
              <a:rPr lang="zh-CN" altLang="en-US" smtClean="0">
                <a:ea typeface="宋体" charset="-122"/>
              </a:rPr>
              <a:pPr/>
              <a:t>1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290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WG – SA1/SA2/SA5/CT1/CT3/CT4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Key driver </a:t>
            </a:r>
            <a:r>
              <a:rPr lang="zh-CN" altLang="en-US" dirty="0" smtClean="0"/>
              <a:t>立项来源</a:t>
            </a:r>
            <a:r>
              <a:rPr lang="en-US" altLang="zh-CN" dirty="0" smtClean="0"/>
              <a:t>/</a:t>
            </a:r>
            <a:r>
              <a:rPr lang="zh-CN" altLang="en-US" dirty="0" smtClean="0"/>
              <a:t>类别</a:t>
            </a:r>
            <a:r>
              <a:rPr lang="en-US" dirty="0" smtClean="0"/>
              <a:t>: 1. New capability for consumer 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ToC</a:t>
            </a:r>
            <a:r>
              <a:rPr lang="zh-CN" altLang="en-US" dirty="0" smtClean="0"/>
              <a:t>）</a:t>
            </a:r>
            <a:endParaRPr lang="en-US" dirty="0" smtClean="0"/>
          </a:p>
          <a:p>
            <a:r>
              <a:rPr lang="en-US" baseline="0" dirty="0" smtClean="0"/>
              <a:t>                  	                   2. New </a:t>
            </a:r>
            <a:r>
              <a:rPr lang="en-US" altLang="zh-CN" baseline="0" dirty="0" smtClean="0"/>
              <a:t>capability for B2B </a:t>
            </a:r>
            <a:r>
              <a:rPr lang="zh-CN" altLang="en-US" baseline="0" dirty="0" smtClean="0"/>
              <a:t>（</a:t>
            </a:r>
            <a:r>
              <a:rPr lang="en-US" altLang="zh-CN" baseline="0" dirty="0" err="1" smtClean="0"/>
              <a:t>ToB</a:t>
            </a:r>
            <a:r>
              <a:rPr lang="zh-CN" altLang="en-US" baseline="0" dirty="0" smtClean="0"/>
              <a:t>）</a:t>
            </a:r>
            <a:endParaRPr lang="en-US" altLang="zh-CN" baseline="0" dirty="0" smtClean="0"/>
          </a:p>
          <a:p>
            <a:r>
              <a:rPr lang="en-US" baseline="0" dirty="0" smtClean="0"/>
              <a:t>                                         3. </a:t>
            </a:r>
            <a:r>
              <a:rPr lang="en-US" altLang="zh-CN" baseline="0" dirty="0" smtClean="0"/>
              <a:t>Extend for R18 (R18</a:t>
            </a:r>
            <a:r>
              <a:rPr lang="zh-CN" altLang="en-US" baseline="0" dirty="0" smtClean="0"/>
              <a:t>或之前版本项目延续）</a:t>
            </a:r>
            <a:endParaRPr lang="en-US" altLang="zh-CN" baseline="0" dirty="0" smtClean="0"/>
          </a:p>
          <a:p>
            <a:r>
              <a:rPr lang="en-US" baseline="0" dirty="0" smtClean="0"/>
              <a:t>                                         4. </a:t>
            </a:r>
            <a:r>
              <a:rPr lang="en-US" altLang="zh-CN" baseline="0" dirty="0" smtClean="0"/>
              <a:t>Requirement from other WG/org. (</a:t>
            </a:r>
            <a:r>
              <a:rPr lang="zh-CN" altLang="en-US" baseline="0" dirty="0" smtClean="0"/>
              <a:t>其他</a:t>
            </a:r>
            <a:r>
              <a:rPr lang="en-US" altLang="zh-CN" baseline="0" dirty="0" smtClean="0"/>
              <a:t>WG</a:t>
            </a:r>
            <a:r>
              <a:rPr lang="zh-CN" altLang="en-US" baseline="0" dirty="0" smtClean="0"/>
              <a:t>或者组织需求）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Background Information</a:t>
            </a:r>
            <a:r>
              <a:rPr lang="zh-CN" altLang="en-US" baseline="0" dirty="0" smtClean="0"/>
              <a:t>：与立项技术相关的背景</a:t>
            </a:r>
            <a:r>
              <a:rPr lang="en-US" altLang="zh-CN" baseline="0" dirty="0" smtClean="0"/>
              <a:t>/</a:t>
            </a:r>
            <a:r>
              <a:rPr lang="zh-CN" altLang="en-US" baseline="0" dirty="0" smtClean="0"/>
              <a:t>需求介绍（最好有图、表、</a:t>
            </a:r>
            <a:r>
              <a:rPr lang="en-US" altLang="zh-CN" baseline="0" dirty="0" smtClean="0"/>
              <a:t>use case</a:t>
            </a:r>
            <a:r>
              <a:rPr lang="zh-CN" altLang="en-US" baseline="0" dirty="0" smtClean="0"/>
              <a:t>等展现方式）</a:t>
            </a:r>
            <a:endParaRPr lang="en-US" altLang="zh-CN" baseline="0" dirty="0" smtClean="0"/>
          </a:p>
          <a:p>
            <a:endParaRPr lang="en-US" baseline="0" dirty="0" smtClean="0"/>
          </a:p>
          <a:p>
            <a:r>
              <a:rPr lang="en-US" altLang="zh-CN" baseline="0" dirty="0" smtClean="0"/>
              <a:t>Key Objectives</a:t>
            </a:r>
            <a:r>
              <a:rPr lang="zh-CN" altLang="en-US" baseline="0" dirty="0" smtClean="0"/>
              <a:t>：立项的主要研究内容</a:t>
            </a:r>
            <a:r>
              <a:rPr lang="en-US" altLang="zh-CN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E6DC38-1315-47C6-99C5-D9FBF8A378C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93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WG – SA1/SA2/SA5/CT1/CT3/CT4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Key driver </a:t>
            </a:r>
            <a:r>
              <a:rPr lang="zh-CN" altLang="en-US" dirty="0" smtClean="0"/>
              <a:t>立项来源</a:t>
            </a:r>
            <a:r>
              <a:rPr lang="en-US" altLang="zh-CN" dirty="0" smtClean="0"/>
              <a:t>/</a:t>
            </a:r>
            <a:r>
              <a:rPr lang="zh-CN" altLang="en-US" dirty="0" smtClean="0"/>
              <a:t>类别</a:t>
            </a:r>
            <a:r>
              <a:rPr lang="en-US" dirty="0" smtClean="0"/>
              <a:t>: 1. New capability for consumer 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ToC</a:t>
            </a:r>
            <a:r>
              <a:rPr lang="zh-CN" altLang="en-US" dirty="0" smtClean="0"/>
              <a:t>）</a:t>
            </a:r>
            <a:endParaRPr lang="en-US" dirty="0" smtClean="0"/>
          </a:p>
          <a:p>
            <a:r>
              <a:rPr lang="en-US" baseline="0" dirty="0" smtClean="0"/>
              <a:t>                  	                   2. New </a:t>
            </a:r>
            <a:r>
              <a:rPr lang="en-US" altLang="zh-CN" baseline="0" dirty="0" smtClean="0"/>
              <a:t>capability for B2B </a:t>
            </a:r>
            <a:r>
              <a:rPr lang="zh-CN" altLang="en-US" baseline="0" dirty="0" smtClean="0"/>
              <a:t>（</a:t>
            </a:r>
            <a:r>
              <a:rPr lang="en-US" altLang="zh-CN" baseline="0" dirty="0" err="1" smtClean="0"/>
              <a:t>ToB</a:t>
            </a:r>
            <a:r>
              <a:rPr lang="zh-CN" altLang="en-US" baseline="0" dirty="0" smtClean="0"/>
              <a:t>）</a:t>
            </a:r>
            <a:endParaRPr lang="en-US" altLang="zh-CN" baseline="0" dirty="0" smtClean="0"/>
          </a:p>
          <a:p>
            <a:r>
              <a:rPr lang="en-US" baseline="0" dirty="0" smtClean="0"/>
              <a:t>                                         3. </a:t>
            </a:r>
            <a:r>
              <a:rPr lang="en-US" altLang="zh-CN" baseline="0" dirty="0" smtClean="0"/>
              <a:t>Extend for R18 (R18</a:t>
            </a:r>
            <a:r>
              <a:rPr lang="zh-CN" altLang="en-US" baseline="0" dirty="0" smtClean="0"/>
              <a:t>或之前版本项目延续）</a:t>
            </a:r>
            <a:endParaRPr lang="en-US" altLang="zh-CN" baseline="0" dirty="0" smtClean="0"/>
          </a:p>
          <a:p>
            <a:r>
              <a:rPr lang="en-US" baseline="0" dirty="0" smtClean="0"/>
              <a:t>                                         4. </a:t>
            </a:r>
            <a:r>
              <a:rPr lang="en-US" altLang="zh-CN" baseline="0" dirty="0" smtClean="0"/>
              <a:t>Requirement from other WG/org. (</a:t>
            </a:r>
            <a:r>
              <a:rPr lang="zh-CN" altLang="en-US" baseline="0" dirty="0" smtClean="0"/>
              <a:t>其他</a:t>
            </a:r>
            <a:r>
              <a:rPr lang="en-US" altLang="zh-CN" baseline="0" dirty="0" smtClean="0"/>
              <a:t>WG</a:t>
            </a:r>
            <a:r>
              <a:rPr lang="zh-CN" altLang="en-US" baseline="0" dirty="0" smtClean="0"/>
              <a:t>或者组织需求）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Background Information</a:t>
            </a:r>
            <a:r>
              <a:rPr lang="zh-CN" altLang="en-US" baseline="0" dirty="0" smtClean="0"/>
              <a:t>：与立项技术相关的背景</a:t>
            </a:r>
            <a:r>
              <a:rPr lang="en-US" altLang="zh-CN" baseline="0" dirty="0" smtClean="0"/>
              <a:t>/</a:t>
            </a:r>
            <a:r>
              <a:rPr lang="zh-CN" altLang="en-US" baseline="0" dirty="0" smtClean="0"/>
              <a:t>需求介绍（最好有图、表、</a:t>
            </a:r>
            <a:r>
              <a:rPr lang="en-US" altLang="zh-CN" baseline="0" dirty="0" smtClean="0"/>
              <a:t>use case</a:t>
            </a:r>
            <a:r>
              <a:rPr lang="zh-CN" altLang="en-US" baseline="0" dirty="0" smtClean="0"/>
              <a:t>等展现方式）</a:t>
            </a:r>
            <a:endParaRPr lang="en-US" altLang="zh-CN" baseline="0" dirty="0" smtClean="0"/>
          </a:p>
          <a:p>
            <a:endParaRPr lang="en-US" baseline="0" dirty="0" smtClean="0"/>
          </a:p>
          <a:p>
            <a:r>
              <a:rPr lang="en-US" altLang="zh-CN" baseline="0" dirty="0" smtClean="0"/>
              <a:t>Key Objectives</a:t>
            </a:r>
            <a:r>
              <a:rPr lang="zh-CN" altLang="en-US" baseline="0" dirty="0" smtClean="0"/>
              <a:t>：立项的主要研究内容</a:t>
            </a:r>
            <a:r>
              <a:rPr lang="en-US" altLang="zh-CN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E6DC38-1315-47C6-99C5-D9FBF8A378C3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07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1.emf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912124" y="1602689"/>
            <a:ext cx="7308190" cy="9366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/>
              <a:t>2019</a:t>
            </a:r>
            <a:r>
              <a:rPr lang="zh-CN" altLang="en-US" dirty="0"/>
              <a:t>工作汇报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123728" y="2581840"/>
            <a:ext cx="4608320" cy="36080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******部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5192" y="269777"/>
            <a:ext cx="1234480" cy="3391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596336" y="246607"/>
            <a:ext cx="1159419" cy="3854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1" y="2891895"/>
            <a:ext cx="9144000" cy="22516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976"/>
            <a:ext cx="9144000" cy="5140990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8122528" y="303447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组 3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  <p:sp>
        <p:nvSpPr>
          <p:cNvPr id="1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74174" y="4767264"/>
            <a:ext cx="669826" cy="376236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‹#›</a:t>
            </a:fld>
            <a:endParaRPr lang="en-US">
              <a:solidFill>
                <a:srgbClr val="78787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线连接符 5"/>
          <p:cNvCxnSpPr/>
          <p:nvPr userDrawn="1"/>
        </p:nvCxnSpPr>
        <p:spPr bwMode="auto">
          <a:xfrm>
            <a:off x="8122528" y="303447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21898" y="2021898"/>
            <a:ext cx="5169448" cy="1125653"/>
          </a:xfrm>
          <a:prstGeom prst="rect">
            <a:avLst/>
          </a:prstGeom>
        </p:spPr>
      </p:pic>
      <p:grpSp>
        <p:nvGrpSpPr>
          <p:cNvPr id="13" name="组 12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14" name="组 1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6" name="图片 15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8" name="直线连接符 1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更快更智能.png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-16695"/>
          <a:stretch/>
        </p:blipFill>
        <p:spPr>
          <a:xfrm>
            <a:off x="7668345" y="4840002"/>
            <a:ext cx="1329095" cy="17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144000" cy="1635646"/>
          </a:xfrm>
          <a:prstGeom prst="rect">
            <a:avLst/>
          </a:prstGeom>
        </p:spPr>
      </p:pic>
      <p:grpSp>
        <p:nvGrpSpPr>
          <p:cNvPr id="17" name="组 16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18" name="组 17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20" name="图片 19"/>
              <p:cNvPicPr>
                <a:picLocks noChangeAspect="1"/>
              </p:cNvPicPr>
              <p:nvPr userDrawn="1"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2" name="直线连接符 21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826" y="606425"/>
            <a:ext cx="8640763" cy="4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7" descr="天翼4G+logo - 副本-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308850" y="195264"/>
            <a:ext cx="1366838" cy="3476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1035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73" r:id="rId2"/>
    <p:sldLayoutId id="2147484072" r:id="rId3"/>
    <p:sldLayoutId id="2147484071" r:id="rId4"/>
    <p:sldLayoutId id="2147484074" r:id="rId5"/>
  </p:sldLayoutIdLst>
  <p:hf hdr="0" ftr="0" dt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微软雅黑" charset="0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3DB42A-874E-4DEF-BD5A-BEED1483873C}"/>
              </a:ext>
            </a:extLst>
          </p:cNvPr>
          <p:cNvSpPr txBox="1"/>
          <p:nvPr/>
        </p:nvSpPr>
        <p:spPr>
          <a:xfrm>
            <a:off x="827584" y="1635646"/>
            <a:ext cx="7560840" cy="9721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 rtlCol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kumimoji="1" lang="en-US" altLang="zh-CN" sz="2400" spc="100" dirty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Motivation for study on R19 enhancement </a:t>
            </a:r>
            <a:r>
              <a:rPr kumimoji="1" lang="en-US" altLang="zh-CN" sz="2400" spc="100" dirty="0" smtClean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2400" spc="100" dirty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Proximity based Services in 5GS 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5364088" y="2643758"/>
            <a:ext cx="311871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120000"/>
              </a:lnSpc>
              <a:defRPr/>
            </a:pPr>
            <a:r>
              <a:rPr kumimoji="1" lang="en-US" altLang="zh-CN" sz="1200" spc="100" dirty="0">
                <a:latin typeface="+mn-lt"/>
                <a:ea typeface="+mn-ea"/>
                <a:cs typeface="微软雅黑" charset="0"/>
                <a:sym typeface="Calibri" pitchFamily="34" charset="0"/>
              </a:rPr>
              <a:t>3GPP TSG-SA2 Meeting #157</a:t>
            </a:r>
          </a:p>
          <a:p>
            <a:pPr marL="0" lvl="1">
              <a:lnSpc>
                <a:spcPct val="120000"/>
              </a:lnSpc>
              <a:defRPr/>
            </a:pPr>
            <a:r>
              <a:rPr kumimoji="1" lang="en-US" altLang="zh-CN" sz="1200" spc="100" dirty="0"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Berlin, Germany, </a:t>
            </a:r>
            <a:r>
              <a:rPr kumimoji="1" lang="en-US" altLang="zh-CN" sz="1200" spc="100" dirty="0" smtClean="0"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22–26 </a:t>
            </a:r>
            <a:r>
              <a:rPr kumimoji="1" lang="en-US" altLang="zh-CN" sz="1200" spc="100" dirty="0"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May, </a:t>
            </a:r>
            <a:r>
              <a:rPr kumimoji="1" lang="en-US" altLang="zh-CN" sz="1200" spc="100" dirty="0" smtClean="0"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2023</a:t>
            </a:r>
          </a:p>
          <a:p>
            <a:pPr marL="0" lvl="1">
              <a:lnSpc>
                <a:spcPct val="120000"/>
              </a:lnSpc>
              <a:defRPr/>
            </a:pPr>
            <a:r>
              <a:rPr kumimoji="1" lang="en-US" altLang="zh-CN" sz="1200" spc="100" dirty="0" smtClean="0"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China Telecom</a:t>
            </a:r>
            <a:endParaRPr kumimoji="1" lang="en-US" altLang="zh-CN" sz="1200" spc="100" dirty="0"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6156176" y="51470"/>
            <a:ext cx="144016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 algn="ctr">
              <a:lnSpc>
                <a:spcPct val="120000"/>
              </a:lnSpc>
              <a:spcBef>
                <a:spcPts val="0"/>
              </a:spcBef>
              <a:defRPr/>
            </a:pPr>
            <a:endParaRPr kumimoji="1" lang="en-US" altLang="zh-CN" sz="1200" b="1" spc="100" dirty="0" smtClean="0">
              <a:latin typeface="+mn-lt"/>
              <a:ea typeface="+mn-ea"/>
              <a:cs typeface="微软雅黑" charset="0"/>
              <a:sym typeface="Calibri" pitchFamily="34" charset="0"/>
            </a:endParaRPr>
          </a:p>
          <a:p>
            <a:pPr marL="0" lvl="1" algn="ctr">
              <a:lnSpc>
                <a:spcPct val="120000"/>
              </a:lnSpc>
              <a:spcBef>
                <a:spcPts val="0"/>
              </a:spcBef>
              <a:defRPr/>
            </a:pPr>
            <a:r>
              <a:rPr kumimoji="1" lang="en-US" altLang="zh-CN" sz="1200" b="1" spc="100" dirty="0" smtClean="0">
                <a:latin typeface="+mn-lt"/>
                <a:ea typeface="+mn-ea"/>
                <a:cs typeface="微软雅黑" charset="0"/>
                <a:sym typeface="Calibri" pitchFamily="34" charset="0"/>
              </a:rPr>
              <a:t>S2-2306999</a:t>
            </a:r>
            <a:endParaRPr kumimoji="1" lang="en-US" altLang="zh-CN" sz="1200" b="1" spc="100" dirty="0"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31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SA2 – 5G </a:t>
            </a:r>
            <a:r>
              <a:rPr kumimoji="1" lang="en-US" altLang="zh-CN" sz="2000" dirty="0" err="1" smtClean="0">
                <a:solidFill>
                  <a:schemeClr val="tx2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ProSe</a:t>
            </a:r>
            <a:r>
              <a:rPr kumimoji="1" lang="en-US" altLang="zh-CN" sz="2000" dirty="0" smtClean="0">
                <a:solidFill>
                  <a:schemeClr val="tx2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 background</a:t>
            </a:r>
            <a:endParaRPr kumimoji="1" lang="zh-CN" altLang="en-US" sz="2000" dirty="0">
              <a:solidFill>
                <a:schemeClr val="tx2"/>
              </a:solidFill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843558"/>
            <a:ext cx="8496943" cy="4104456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 eaLnBrk="0" hangingPunct="0">
              <a:spcBef>
                <a:spcPct val="20000"/>
              </a:spcBef>
            </a:pP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The 5G System has been enhanced to support Proximity Services in </a:t>
            </a:r>
            <a:r>
              <a:rPr kumimoji="1" lang="en-US" altLang="zh-CN" sz="1600" dirty="0" smtClean="0">
                <a:solidFill>
                  <a:srgbClr val="FF0000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Release 17 </a:t>
            </a: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as specified in TS 23.304, including: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 err="1" smtClean="0"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 </a:t>
            </a: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Direct 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Discovery;</a:t>
            </a:r>
            <a:endParaRPr kumimoji="1" lang="en-US" altLang="zh-CN" sz="1600" dirty="0">
              <a:latin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 err="1" smtClean="0"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 </a:t>
            </a: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Direct Communication including unicast, broadcast and 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group communication;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One Hop UE-to-Network 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Relay (</a:t>
            </a: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U2N Relay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);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PC5 or </a:t>
            </a:r>
            <a:r>
              <a:rPr kumimoji="1" lang="en-US" altLang="zh-CN" sz="1600" dirty="0" err="1">
                <a:latin typeface="+mn-ea"/>
                <a:cs typeface="微软雅黑" charset="0"/>
                <a:sym typeface="Calibri" pitchFamily="34" charset="0"/>
              </a:rPr>
              <a:t>Uu</a:t>
            </a:r>
            <a:r>
              <a:rPr kumimoji="1" lang="en-US" altLang="zh-CN" sz="1600" dirty="0">
                <a:latin typeface="+mn-ea"/>
                <a:cs typeface="微软雅黑" charset="0"/>
                <a:sym typeface="Calibri" pitchFamily="34" charset="0"/>
              </a:rPr>
              <a:t> Path Selection policy </a:t>
            </a:r>
            <a:r>
              <a:rPr kumimoji="1" lang="en-US" altLang="zh-CN" sz="1600" dirty="0" smtClean="0">
                <a:latin typeface="+mn-ea"/>
                <a:cs typeface="微软雅黑" charset="0"/>
                <a:sym typeface="Calibri" pitchFamily="34" charset="0"/>
              </a:rPr>
              <a:t>provisioning.</a:t>
            </a: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600" dirty="0" smtClean="0"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0" lvl="2" eaLnBrk="0" hangingPunct="0">
              <a:spcBef>
                <a:spcPct val="20000"/>
              </a:spcBef>
            </a:pP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Further </a:t>
            </a:r>
            <a:r>
              <a:rPr kumimoji="1" lang="en-US" altLang="zh-CN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architecture enhancements of 5G System to support Proximity </a:t>
            </a: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Services have been specified in </a:t>
            </a:r>
            <a:r>
              <a:rPr kumimoji="1" lang="en-US" altLang="zh-CN" sz="1600" dirty="0" smtClean="0">
                <a:solidFill>
                  <a:srgbClr val="FF0000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Release 18</a:t>
            </a: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, including:</a:t>
            </a:r>
            <a:endParaRPr kumimoji="1" lang="zh-CN" altLang="en-US" sz="1600" dirty="0">
              <a:solidFill>
                <a:srgbClr val="C00000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One hop UE-to-UE Relay (U2U Relay);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Path switching between two indirect communication path for U2N Relay;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Direct path switching between PC5 and </a:t>
            </a:r>
            <a:r>
              <a:rPr kumimoji="1" lang="en-US" sz="1600" dirty="0" err="1" smtClean="0">
                <a:latin typeface="+mn-ea"/>
                <a:ea typeface="+mn-ea"/>
                <a:cs typeface="微软雅黑" charset="0"/>
                <a:sym typeface="Calibri" pitchFamily="34" charset="0"/>
              </a:rPr>
              <a:t>Uu</a:t>
            </a: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Multi-path transmission using one indirect path via U2N Relay and </a:t>
            </a:r>
            <a:r>
              <a:rPr kumimoji="1" lang="en-US" sz="1600" dirty="0" err="1" smtClean="0">
                <a:latin typeface="+mn-ea"/>
                <a:ea typeface="+mn-ea"/>
                <a:cs typeface="微软雅黑" charset="0"/>
                <a:sym typeface="Calibri" pitchFamily="34" charset="0"/>
              </a:rPr>
              <a:t>Uu</a:t>
            </a: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 path;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Emergency </a:t>
            </a:r>
            <a:r>
              <a:rPr kumimoji="1" lang="en-US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Services for Remote UE over </a:t>
            </a: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U2N </a:t>
            </a:r>
            <a:r>
              <a:rPr kumimoji="1" lang="en-US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Relay.;</a:t>
            </a:r>
            <a:endParaRPr kumimoji="1" lang="en-US" sz="1600" dirty="0" smtClean="0"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Public Warning Notification Relaying by </a:t>
            </a: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U2N Relay.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sz="1600" b="1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2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Motivation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ProSe_Ph3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in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R19 (1/4)</a:t>
            </a:r>
            <a:endParaRPr kumimoji="1" lang="en-US" altLang="zh-CN" sz="2000" spc="100" dirty="0">
              <a:solidFill>
                <a:schemeClr val="tx2"/>
              </a:solidFill>
              <a:cs typeface="微软雅黑" charset="0"/>
              <a:sym typeface="Calibri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28" y="843558"/>
            <a:ext cx="8352927" cy="410445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2" eaLnBrk="0" hangingPunct="0">
              <a:spcBef>
                <a:spcPct val="20000"/>
              </a:spcBef>
            </a:pP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Rel-18 5G </a:t>
            </a:r>
            <a:r>
              <a:rPr kumimoji="1" lang="en-US" altLang="zh-CN" sz="1600" dirty="0" err="1" smtClean="0">
                <a:latin typeface="+mn-ea"/>
                <a:ea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 leftovers worth </a:t>
            </a:r>
            <a:r>
              <a:rPr kumimoji="1" lang="en-US" altLang="zh-CN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to be further investigated in the </a:t>
            </a:r>
            <a:r>
              <a:rPr kumimoji="1" lang="en-US" altLang="zh-CN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Rel-19:</a:t>
            </a:r>
            <a:endParaRPr kumimoji="1" lang="zh-CN" altLang="en-US" sz="1600" dirty="0">
              <a:solidFill>
                <a:srgbClr val="C00000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Enhancement </a:t>
            </a:r>
            <a:r>
              <a:rPr kumimoji="1" lang="en-US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of UE-to-Network Relay for support of multiple NR PC5 </a:t>
            </a:r>
            <a:r>
              <a:rPr kumimoji="1" lang="en-US" sz="16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hops;</a:t>
            </a: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kumimoji="1" lang="en-US" sz="1600" dirty="0">
                <a:latin typeface="+mn-ea"/>
                <a:ea typeface="+mn-ea"/>
                <a:cs typeface="微软雅黑" charset="0"/>
                <a:sym typeface="Calibri" pitchFamily="34" charset="0"/>
              </a:rPr>
              <a:t>Whether and how to support of non-3GPP RAT (e.g. Wi-Fi or Bluetooth) over PC5 reference point for Layer-3 UE-to-Network Relay.</a:t>
            </a:r>
            <a:endParaRPr kumimoji="1" lang="en-US" sz="1600" dirty="0" smtClean="0"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sz="1600" dirty="0" smtClean="0"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sz="1600" b="1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3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471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32679"/>
              </p:ext>
            </p:extLst>
          </p:nvPr>
        </p:nvGraphicFramePr>
        <p:xfrm>
          <a:off x="467544" y="771550"/>
          <a:ext cx="8165216" cy="4133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0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9873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Spec</a:t>
                      </a:r>
                      <a:endParaRPr lang="zh-CN" altLang="en-US" sz="2400" b="1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Requirements</a:t>
                      </a:r>
                      <a:endParaRPr lang="zh-CN" altLang="en-US" sz="2400" b="1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62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TS22.261</a:t>
                      </a:r>
                      <a:endParaRPr lang="zh-CN" alt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Multi-path U2N Relay should be supported:</a:t>
                      </a:r>
                    </a:p>
                    <a:p>
                      <a:pPr marL="72000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Connection between remote UE and relay UE can be 3GPP RAT or non-3GPP RAT</a:t>
                      </a:r>
                      <a:r>
                        <a:rPr lang="zh-CN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zh-CN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VN service, IMS service for Remote UEs should be supported:</a:t>
                      </a:r>
                    </a:p>
                    <a:p>
                      <a:pPr marL="72000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5G system shall be able to support all types of traffic e.g. voice, data, </a:t>
                      </a:r>
                      <a:r>
                        <a:rPr lang="en-US" altLang="zh-CN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loT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small data, multimedia, MCX for indirect network connection mode.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L3 U2N Relay over non-3GPP access should be supported:</a:t>
                      </a:r>
                    </a:p>
                    <a:p>
                      <a:pPr marL="72000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5G system shall support use of a relay UE that supports multiple access types (e.g. 5G RAT,WLAN access, fixed broadband access).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2482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TS22.125</a:t>
                      </a:r>
                      <a:endParaRPr lang="zh-CN" altLang="en-US" sz="1600" dirty="0" smtClean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of access via </a:t>
                      </a:r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U2N Relay 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should be supported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identify the relayed traffic of an UE-to-network Relay, e.g. to be able to apply different rating.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Motivation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ProSe_Ph3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in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R19 (2/4)</a:t>
            </a:r>
            <a:endParaRPr kumimoji="1" lang="en-US" altLang="zh-CN" sz="2000" spc="100" dirty="0">
              <a:solidFill>
                <a:schemeClr val="tx2"/>
              </a:solidFill>
              <a:cs typeface="微软雅黑" charset="0"/>
              <a:sym typeface="Calibri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4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992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86894" y="771550"/>
            <a:ext cx="4188248" cy="417646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Multi-hop U2N 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capability: Multi-hop is supposed to better solve the coverage problem, especially at high frequencies.  </a:t>
            </a:r>
            <a:r>
              <a:rPr kumimoji="1" lang="zh-CN" altLang="en-US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 </a:t>
            </a: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altLang="zh-CN" sz="12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1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1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285750" lvl="1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Multi-path 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U2N support 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capability: Multi-path is proposed to achieve better data rate and reliability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.</a:t>
            </a: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1" lang="en-US" sz="16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65" y="1562049"/>
            <a:ext cx="3785828" cy="9376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37" y="3435846"/>
            <a:ext cx="3461562" cy="93848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468531" y="771550"/>
            <a:ext cx="4363221" cy="410445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lvl="1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IMS service for </a:t>
            </a:r>
            <a:r>
              <a:rPr kumimoji="1" lang="en-US" altLang="zh-CN" sz="1200" dirty="0" err="1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-enabled Remote UEs.</a:t>
            </a: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050" dirty="0">
                <a:latin typeface="+mn-ea"/>
                <a:cs typeface="微软雅黑" charset="0"/>
                <a:sym typeface="Calibri" pitchFamily="34" charset="0"/>
              </a:rPr>
              <a:t>Voice call should be supported and maintained when a Remote UE moves out of coverage.</a:t>
            </a:r>
            <a:endParaRPr kumimoji="1" lang="zh-CN" altLang="en-US" sz="1100" dirty="0">
              <a:latin typeface="+mn-ea"/>
              <a:cs typeface="微软雅黑" charset="0"/>
              <a:sym typeface="Calibri" pitchFamily="34" charset="0"/>
            </a:endParaRPr>
          </a:p>
          <a:p>
            <a:pPr marL="285750" lvl="1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5G 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VN service for </a:t>
            </a:r>
            <a:r>
              <a:rPr kumimoji="1" lang="en-US" altLang="zh-CN" sz="1200" dirty="0" err="1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-enabled Remote UEs.</a:t>
            </a: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There are many working interactions between A and B (document transfer, signature, approval, meeting, etc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.)</a:t>
            </a: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VN members hope that they can communicate normally and without interruption no matter where they are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.</a:t>
            </a: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742950" lvl="2" indent="-28575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1" lang="en-US" sz="16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4932040" y="2787774"/>
            <a:ext cx="3724740" cy="2173188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Motivation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ProSe_Ph3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in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R19 (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3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/4)</a:t>
            </a:r>
            <a:endParaRPr kumimoji="1" lang="en-US" altLang="zh-CN" sz="2000" spc="100" dirty="0">
              <a:solidFill>
                <a:schemeClr val="tx2"/>
              </a:solidFill>
              <a:cs typeface="微软雅黑" charset="0"/>
              <a:sym typeface="Calibr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5904" y="2841289"/>
            <a:ext cx="3413168" cy="201585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5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4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95537" y="771550"/>
            <a:ext cx="4248471" cy="434981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171450" lvl="1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UE-to-Network 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Relay networking where the Relay UE connects with non-3GPP 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ea typeface="+mn-ea"/>
                <a:cs typeface="微软雅黑" charset="0"/>
                <a:sym typeface="Calibri" pitchFamily="34" charset="0"/>
              </a:rPr>
              <a:t>access.</a:t>
            </a:r>
          </a:p>
          <a:p>
            <a:pPr marL="46800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This is a 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fixed mobile convergence 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scenario </a:t>
            </a: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in the factory floor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 to 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achieve better resource utilization. Due to the wiring 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problem and the 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possibility of signal interference in the unauthorized frequency 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band, 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setting too many </a:t>
            </a:r>
            <a:r>
              <a:rPr kumimoji="1" lang="en-US" altLang="zh-CN" sz="1100" dirty="0" err="1">
                <a:latin typeface="+mn-ea"/>
                <a:ea typeface="+mn-ea"/>
                <a:cs typeface="微软雅黑" charset="0"/>
                <a:sym typeface="Calibri" pitchFamily="34" charset="0"/>
              </a:rPr>
              <a:t>Wifi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 AP points should be avoided. 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Coverage extension is required.</a:t>
            </a:r>
            <a:endParaRPr kumimoji="1" lang="en-US" altLang="zh-CN" sz="1100" dirty="0"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6800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The scenario expands the access type where Remote UEs can access a </a:t>
            </a:r>
            <a:r>
              <a:rPr kumimoji="1" lang="en-US" altLang="zh-CN" sz="1100" dirty="0" err="1" smtClean="0">
                <a:latin typeface="+mn-ea"/>
                <a:ea typeface="+mn-ea"/>
                <a:cs typeface="微软雅黑" charset="0"/>
                <a:sym typeface="Calibri" pitchFamily="34" charset="0"/>
              </a:rPr>
              <a:t>WiFi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 AP without </a:t>
            </a:r>
            <a:r>
              <a:rPr kumimoji="1" lang="en-US" altLang="zh-CN" sz="1100" dirty="0" err="1" smtClean="0">
                <a:latin typeface="+mn-ea"/>
                <a:ea typeface="+mn-ea"/>
                <a:cs typeface="微软雅黑" charset="0"/>
                <a:sym typeface="Calibri" pitchFamily="34" charset="0"/>
              </a:rPr>
              <a:t>WiFi</a:t>
            </a:r>
            <a:r>
              <a:rPr kumimoji="1" lang="en-US" altLang="zh-CN" sz="1100" dirty="0">
                <a:latin typeface="+mn-ea"/>
                <a:ea typeface="+mn-ea"/>
                <a:cs typeface="微软雅黑" charset="0"/>
                <a:sym typeface="Calibri" pitchFamily="34" charset="0"/>
              </a:rPr>
              <a:t> </a:t>
            </a:r>
            <a:r>
              <a:rPr kumimoji="1" lang="en-US" altLang="zh-CN" sz="1100" dirty="0" smtClean="0">
                <a:latin typeface="+mn-ea"/>
                <a:ea typeface="+mn-ea"/>
                <a:cs typeface="微软雅黑" charset="0"/>
                <a:sym typeface="Calibri" pitchFamily="34" charset="0"/>
              </a:rPr>
              <a:t>authorization.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285750" lvl="1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4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800100" lvl="2" indent="-342900" eaLnBrk="0" hangingPunct="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kumimoji="1" lang="en-US" altLang="zh-CN" sz="14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200" dirty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457200" lvl="2" eaLnBrk="0" hangingPunct="0">
              <a:spcBef>
                <a:spcPct val="20000"/>
              </a:spcBef>
            </a:pPr>
            <a:endParaRPr kumimoji="1" lang="en-US" altLang="zh-CN" sz="1200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1" lang="en-US" dirty="0" smtClean="0">
              <a:solidFill>
                <a:schemeClr val="tx2"/>
              </a:solidFill>
              <a:latin typeface="+mn-ea"/>
              <a:ea typeface="+mn-ea"/>
              <a:cs typeface="微软雅黑" charset="0"/>
              <a:sym typeface="Calibri" pitchFamily="34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Motivation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ProSe_Ph3 </a:t>
            </a:r>
            <a:r>
              <a:rPr kumimoji="1" lang="en-US" altLang="zh-CN" sz="2000" spc="100" dirty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in </a:t>
            </a: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R19 (4/4)</a:t>
            </a:r>
            <a:endParaRPr kumimoji="1" lang="en-US" altLang="zh-CN" sz="2000" spc="100" dirty="0">
              <a:solidFill>
                <a:schemeClr val="tx2"/>
              </a:solidFill>
              <a:cs typeface="微软雅黑" charset="0"/>
              <a:sym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5616" y="2715766"/>
            <a:ext cx="3096344" cy="2160240"/>
            <a:chOff x="1115616" y="2715766"/>
            <a:chExt cx="3096344" cy="216024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C2A8C21-13A5-4075-434D-7F7A2201EB61}"/>
                </a:ext>
              </a:extLst>
            </p:cNvPr>
            <p:cNvSpPr/>
            <p:nvPr/>
          </p:nvSpPr>
          <p:spPr>
            <a:xfrm>
              <a:off x="1115616" y="2715766"/>
              <a:ext cx="3096344" cy="216024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8518" y="2787774"/>
              <a:ext cx="2879738" cy="201622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16016" y="771550"/>
            <a:ext cx="4248472" cy="251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Service 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control of non-3GPP RAT (e.g. Wi-Fi or Bluetooth) over PC5 for Layer-3 UE-to-Network Relay. </a:t>
            </a:r>
            <a:endParaRPr kumimoji="1" lang="en-US" altLang="zh-CN" sz="1200" dirty="0" smtClean="0">
              <a:solidFill>
                <a:schemeClr val="tx2"/>
              </a:solidFill>
              <a:latin typeface="+mn-ea"/>
              <a:cs typeface="微软雅黑" charset="0"/>
              <a:sym typeface="Calibri" pitchFamily="34" charset="0"/>
            </a:endParaRPr>
          </a:p>
          <a:p>
            <a:pPr marL="62865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S</a:t>
            </a: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upport </a:t>
            </a: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of non-3GPP </a:t>
            </a: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link over PC5 </a:t>
            </a: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that was left out from the initial Rel-18 proposal</a:t>
            </a: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.</a:t>
            </a:r>
          </a:p>
          <a:p>
            <a:pPr marL="62865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chemeClr val="tx2"/>
              </a:solidFill>
              <a:latin typeface="+mn-ea"/>
              <a:cs typeface="微软雅黑" charset="0"/>
              <a:sym typeface="Calibri" pitchFamily="34" charset="0"/>
            </a:endParaRPr>
          </a:p>
          <a:p>
            <a:pPr marL="171450" lvl="1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Identification of the access via </a:t>
            </a:r>
            <a:r>
              <a:rPr kumimoji="1" lang="en-US" altLang="zh-CN" sz="1200" dirty="0" err="1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 U2N 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Relay.</a:t>
            </a:r>
          </a:p>
          <a:p>
            <a:pPr marL="62865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For </a:t>
            </a: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monitoring and charging </a:t>
            </a: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purposes.</a:t>
            </a:r>
          </a:p>
          <a:p>
            <a:pPr marL="171450" lvl="1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chemeClr val="tx2"/>
              </a:solidFill>
              <a:latin typeface="+mn-ea"/>
              <a:cs typeface="微软雅黑" charset="0"/>
              <a:sym typeface="Calibri" pitchFamily="34" charset="0"/>
            </a:endParaRPr>
          </a:p>
          <a:p>
            <a:pPr marL="171450" lvl="1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NWDAF assisted </a:t>
            </a:r>
            <a:r>
              <a:rPr kumimoji="1" lang="en-US" altLang="zh-CN" sz="1200" dirty="0" err="1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200" dirty="0" smtClean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.</a:t>
            </a:r>
          </a:p>
          <a:p>
            <a:pPr marL="628650" lvl="2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kumimoji="1" lang="en-US" altLang="zh-CN" sz="1100" dirty="0" smtClean="0">
                <a:latin typeface="+mn-ea"/>
                <a:cs typeface="微软雅黑" charset="0"/>
                <a:sym typeface="Calibri" pitchFamily="34" charset="0"/>
              </a:rPr>
              <a:t>Study on whether </a:t>
            </a:r>
            <a:r>
              <a:rPr kumimoji="1" lang="en-US" altLang="zh-CN" sz="1100" dirty="0">
                <a:latin typeface="+mn-ea"/>
                <a:cs typeface="微软雅黑" charset="0"/>
                <a:sym typeface="Calibri" pitchFamily="34" charset="0"/>
              </a:rPr>
              <a:t>and how the Proximity Services can benefit from NWDAF reporting</a:t>
            </a:r>
            <a:r>
              <a:rPr kumimoji="1" lang="en-US" altLang="zh-CN" sz="1200" dirty="0">
                <a:solidFill>
                  <a:schemeClr val="tx2"/>
                </a:solidFill>
                <a:latin typeface="+mn-ea"/>
                <a:cs typeface="微软雅黑" charset="0"/>
                <a:sym typeface="Calibri" pitchFamily="34" charset="0"/>
              </a:rPr>
              <a:t>.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6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5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260" y="843558"/>
            <a:ext cx="8298204" cy="410445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1" eaLnBrk="0" hangingPunct="0">
              <a:spcBef>
                <a:spcPct val="20000"/>
              </a:spcBef>
            </a:pPr>
            <a:endParaRPr kumimoji="1" lang="en-US" altLang="zh-CN" sz="1200" b="1" dirty="0" smtClean="0">
              <a:latin typeface="+mn-ea"/>
              <a:cs typeface="微软雅黑" charset="0"/>
              <a:sym typeface="Calibri" pitchFamily="34" charset="0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Enhancement of UE-to-Network Relay for support of multiple NR PC5 hops</a:t>
            </a: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Whether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and how to support of non-3GPP RAT (e.g. Wi-Fi or Bluetooth) over PC5 reference point for Layer-3 UE-to-Network Relay.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of multi-path transmission using different UE-to-Network Relay.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of Layer-3 UE-to-Network Relay over non-3GPP access.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of IMS service for Remote UEs via UE-to-Network Relay.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of VN service for Remote UEs via UE-to-Network Relay.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Support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of identifying the access via Layer-3 </a:t>
            </a:r>
            <a:r>
              <a:rPr kumimoji="1" lang="en-US" altLang="zh-CN" sz="1400" dirty="0" err="1">
                <a:latin typeface="+mn-ea"/>
                <a:cs typeface="微软雅黑" charset="0"/>
                <a:sym typeface="Calibri" pitchFamily="34" charset="0"/>
              </a:rPr>
              <a:t>ProSe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 UE-to-Network Relay with N3IWF.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sz="1400" dirty="0" smtClean="0">
                <a:latin typeface="+mn-ea"/>
                <a:cs typeface="微软雅黑" charset="0"/>
                <a:sym typeface="Calibri" pitchFamily="34" charset="0"/>
              </a:rPr>
              <a:t>Whether </a:t>
            </a:r>
            <a:r>
              <a:rPr kumimoji="1" lang="en-US" altLang="zh-CN" sz="1400" dirty="0">
                <a:latin typeface="+mn-ea"/>
                <a:cs typeface="微软雅黑" charset="0"/>
                <a:sym typeface="Calibri" pitchFamily="34" charset="0"/>
              </a:rPr>
              <a:t>and how the Proximity Services can benefit from NWDAF reporting.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kumimoji="1" lang="en-US" altLang="zh-CN" sz="1700" b="1" dirty="0">
              <a:solidFill>
                <a:schemeClr val="tx2"/>
              </a:solidFill>
              <a:latin typeface="+mn-ea"/>
              <a:cs typeface="微软雅黑" charset="0"/>
              <a:sym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kumimoji="1" lang="en-US" altLang="zh-CN" sz="2000" b="1" dirty="0">
              <a:solidFill>
                <a:schemeClr val="tx2"/>
              </a:solidFill>
              <a:latin typeface="+mn-lt"/>
              <a:ea typeface="+mn-ea"/>
              <a:cs typeface="微软雅黑" charset="0"/>
              <a:sym typeface="Calibri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323528" y="195486"/>
            <a:ext cx="669196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>
              <a:lnSpc>
                <a:spcPct val="90000"/>
              </a:lnSpc>
              <a:defRPr/>
            </a:pPr>
            <a:r>
              <a:rPr kumimoji="1" lang="en-US" altLang="zh-CN" sz="2000" spc="100" dirty="0" smtClean="0">
                <a:solidFill>
                  <a:schemeClr val="tx2"/>
                </a:solidFill>
                <a:cs typeface="微软雅黑" charset="0"/>
                <a:sym typeface="Calibri" pitchFamily="34" charset="0"/>
              </a:rPr>
              <a:t>Summary - Proposed Objectives for ProSe_Ph3</a:t>
            </a:r>
            <a:endParaRPr kumimoji="1" lang="en-US" altLang="zh-CN" sz="2000" spc="100" dirty="0">
              <a:solidFill>
                <a:schemeClr val="tx2"/>
              </a:solidFill>
              <a:cs typeface="微软雅黑" charset="0"/>
              <a:sym typeface="Calibri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7</a:t>
            </a:fld>
            <a:endParaRPr lang="en-US">
              <a:solidFill>
                <a:srgbClr val="7878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17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840" y="1851670"/>
            <a:ext cx="2620632" cy="102816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marL="342900" marR="0" lvl="0" indent="-34290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zh-CN" sz="4800" spc="100" dirty="0">
                <a:solidFill>
                  <a:srgbClr val="00469E"/>
                </a:solidFill>
                <a:ea typeface="Arial" charset="0"/>
                <a:cs typeface="Arial" charset="0"/>
                <a:sym typeface="Calibri" pitchFamily="34" charset="0"/>
              </a:rPr>
              <a:t>THANKS</a:t>
            </a:r>
            <a:endParaRPr kumimoji="1" lang="zh-CN" altLang="en-US" sz="4800" spc="100" dirty="0">
              <a:solidFill>
                <a:srgbClr val="00469E"/>
              </a:solidFill>
              <a:ea typeface="Arial" charset="0"/>
              <a:cs typeface="Arial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30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solidFill>
          <a:srgbClr val="FFFF99"/>
        </a:solidFill>
      </a:spPr>
      <a:bodyPr>
        <a:norm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itchFamily="34" charset="0"/>
          <a:buChar char="•"/>
          <a:tabLst/>
          <a:defRPr kumimoji="1" sz="2000" b="1" dirty="0" smtClean="0">
            <a:latin typeface="+mn-lt"/>
            <a:ea typeface="+mn-ea"/>
            <a:cs typeface="微软雅黑" charset="0"/>
            <a:sym typeface="Calibri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788</Words>
  <Application>Microsoft Office PowerPoint</Application>
  <PresentationFormat>全屏显示(16:9)</PresentationFormat>
  <Paragraphs>118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产品与多媒体设计团队制作</dc:title>
  <dc:creator/>
  <cp:lastModifiedBy/>
  <cp:revision>1</cp:revision>
  <dcterms:created xsi:type="dcterms:W3CDTF">2014-06-29T12:20:02Z</dcterms:created>
  <dcterms:modified xsi:type="dcterms:W3CDTF">2023-05-12T12:12:32Z</dcterms:modified>
</cp:coreProperties>
</file>